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9f50e62154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9f50e62154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9f50e62154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9f50e62154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9f50e62154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9f50e62154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62806cb52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62806cb52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62806cb52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62806cb52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9f50e62154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9f50e62154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9fc1fc9300_0_14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9fc1fc930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9f50e6215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9f50e6215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50e6215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50e6215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9f50e6215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9f50e6215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9f50e62154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9f50e62154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9f50e6215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9f50e6215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9f50e6215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9f50e6215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f50e62154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9f50e62154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9f50e62154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9f50e62154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_2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62000" y="-18100"/>
            <a:ext cx="9268000" cy="521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13"/>
          <p:cNvPicPr preferRelativeResize="0"/>
          <p:nvPr/>
        </p:nvPicPr>
        <p:blipFill rotWithShape="1">
          <a:blip r:embed="rId3">
            <a:alphaModFix/>
          </a:blip>
          <a:srcRect b="0" l="19426" r="0" t="0"/>
          <a:stretch/>
        </p:blipFill>
        <p:spPr>
          <a:xfrm>
            <a:off x="4490598" y="1900021"/>
            <a:ext cx="359948" cy="446752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/>
          <p:nvPr/>
        </p:nvSpPr>
        <p:spPr>
          <a:xfrm>
            <a:off x="3423025" y="2234442"/>
            <a:ext cx="2401500" cy="76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Thanks!</a:t>
            </a:r>
            <a:endParaRPr b="1"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png"/><Relationship Id="rId5" Type="http://schemas.openxmlformats.org/officeDocument/2006/relationships/image" Target="../media/image17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Relationship Id="rId5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8.gif"/><Relationship Id="rId5" Type="http://schemas.openxmlformats.org/officeDocument/2006/relationships/hyperlink" Target="https://vkteam.medium.com/practitioners-guide-to-statistical-tests-ed2d580ef04f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nefomichev/mc_cookbook_kiwi_talk_2023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hyperlink" Target="https://www.linkedin.com/in/nikita-fomichev-280362234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/>
          <p:cNvPicPr preferRelativeResize="0"/>
          <p:nvPr/>
        </p:nvPicPr>
        <p:blipFill>
          <a:blip r:embed="rId3">
            <a:alphaModFix amt="78000"/>
          </a:blip>
          <a:stretch>
            <a:fillRect/>
          </a:stretch>
        </p:blipFill>
        <p:spPr>
          <a:xfrm>
            <a:off x="10" y="0"/>
            <a:ext cx="9143981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pic>
        <p:nvPicPr>
          <p:cNvPr id="59" name="Google Shape;59;p14"/>
          <p:cNvPicPr preferRelativeResize="0"/>
          <p:nvPr/>
        </p:nvPicPr>
        <p:blipFill>
          <a:blip r:embed="rId4">
            <a:alphaModFix amt="60000"/>
          </a:blip>
          <a:stretch>
            <a:fillRect/>
          </a:stretch>
        </p:blipFill>
        <p:spPr>
          <a:xfrm>
            <a:off x="-119075" y="3114225"/>
            <a:ext cx="22841875" cy="202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/>
          <p:cNvPicPr preferRelativeResize="0"/>
          <p:nvPr/>
        </p:nvPicPr>
        <p:blipFill>
          <a:blip r:embed="rId5">
            <a:alphaModFix amt="72000"/>
          </a:blip>
          <a:stretch>
            <a:fillRect/>
          </a:stretch>
        </p:blipFill>
        <p:spPr>
          <a:xfrm>
            <a:off x="0" y="0"/>
            <a:ext cx="2097775" cy="81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 rotWithShape="1">
          <a:blip r:embed="rId6">
            <a:alphaModFix/>
          </a:blip>
          <a:srcRect b="34852" l="0" r="0" t="29821"/>
          <a:stretch/>
        </p:blipFill>
        <p:spPr>
          <a:xfrm>
            <a:off x="107750" y="-12"/>
            <a:ext cx="1884300" cy="66567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-39900" y="3114225"/>
            <a:ext cx="9223800" cy="29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[20 mins talk] Monte Carlo Simulation for A/B Testing Frameworks Validation</a:t>
            </a:r>
            <a:endParaRPr b="1" sz="3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/>
        </p:nvSpPr>
        <p:spPr>
          <a:xfrm>
            <a:off x="1286025" y="0"/>
            <a:ext cx="7390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Monte-Carlo is not only about statistical criteria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25" y="681700"/>
            <a:ext cx="4547850" cy="343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/>
          <p:nvPr/>
        </p:nvSpPr>
        <p:spPr>
          <a:xfrm>
            <a:off x="4798075" y="1532750"/>
            <a:ext cx="796500" cy="1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9" name="Google Shape;159;p23"/>
          <p:cNvSpPr/>
          <p:nvPr/>
        </p:nvSpPr>
        <p:spPr>
          <a:xfrm>
            <a:off x="922400" y="2419575"/>
            <a:ext cx="3243300" cy="4023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3"/>
          <p:cNvSpPr txBox="1"/>
          <p:nvPr/>
        </p:nvSpPr>
        <p:spPr>
          <a:xfrm>
            <a:off x="4572000" y="2202300"/>
            <a:ext cx="4176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We decided to </a:t>
            </a:r>
            <a:r>
              <a:rPr b="1" lang="en" sz="18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filter outliers</a:t>
            </a:r>
            <a:r>
              <a:rPr lang="en" sz="18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 to reduce </a:t>
            </a:r>
            <a:r>
              <a:rPr b="1" lang="en" sz="18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noise in data</a:t>
            </a:r>
            <a:endParaRPr b="1" sz="1800">
              <a:solidFill>
                <a:srgbClr val="E0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1" name="Google Shape;161;p23"/>
          <p:cNvPicPr preferRelativeResize="0"/>
          <p:nvPr/>
        </p:nvPicPr>
        <p:blipFill rotWithShape="1">
          <a:blip r:embed="rId4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/>
        </p:nvSpPr>
        <p:spPr>
          <a:xfrm>
            <a:off x="1119475" y="-32850"/>
            <a:ext cx="7390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Monte-Carlo is not only about statistical criteria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" name="Google Shape;167;p24"/>
          <p:cNvSpPr txBox="1"/>
          <p:nvPr/>
        </p:nvSpPr>
        <p:spPr>
          <a:xfrm>
            <a:off x="256700" y="4203025"/>
            <a:ext cx="421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False positive rate: 0.0748 [0.0698, 0.0801]</a:t>
            </a:r>
            <a:endParaRPr b="1">
              <a:solidFill>
                <a:srgbClr val="E0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25" y="681700"/>
            <a:ext cx="4547850" cy="343889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4"/>
          <p:cNvSpPr txBox="1"/>
          <p:nvPr/>
        </p:nvSpPr>
        <p:spPr>
          <a:xfrm>
            <a:off x="4798075" y="1532750"/>
            <a:ext cx="796500" cy="1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4900425" y="1988875"/>
            <a:ext cx="3551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My Framework is not valid anymore? </a:t>
            </a:r>
            <a:r>
              <a:rPr b="1" lang="en" sz="1800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What happened?</a:t>
            </a:r>
            <a:endParaRPr b="1" sz="1800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1" name="Google Shape;171;p24"/>
          <p:cNvPicPr preferRelativeResize="0"/>
          <p:nvPr/>
        </p:nvPicPr>
        <p:blipFill rotWithShape="1">
          <a:blip r:embed="rId4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4"/>
          <p:cNvSpPr/>
          <p:nvPr/>
        </p:nvSpPr>
        <p:spPr>
          <a:xfrm>
            <a:off x="922400" y="2419575"/>
            <a:ext cx="3243300" cy="4023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5"/>
          <p:cNvSpPr txBox="1"/>
          <p:nvPr/>
        </p:nvSpPr>
        <p:spPr>
          <a:xfrm>
            <a:off x="1119475" y="-32850"/>
            <a:ext cx="7390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Monte-Carlo is not only about statistical criteria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25"/>
          <p:cNvSpPr txBox="1"/>
          <p:nvPr/>
        </p:nvSpPr>
        <p:spPr>
          <a:xfrm>
            <a:off x="256700" y="4203025"/>
            <a:ext cx="4212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False positive rate: 0.0748 [0.0698, 0.0801]</a:t>
            </a:r>
            <a:endParaRPr>
              <a:solidFill>
                <a:srgbClr val="E0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Google Shape;179;p25"/>
          <p:cNvSpPr txBox="1"/>
          <p:nvPr/>
        </p:nvSpPr>
        <p:spPr>
          <a:xfrm>
            <a:off x="4908675" y="4169850"/>
            <a:ext cx="411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False positive rate: 0.0510 [0.0469, 0.0555] </a:t>
            </a:r>
            <a:endParaRPr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0" name="Google Shape;18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225" y="681700"/>
            <a:ext cx="4547850" cy="34388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0875" y="845587"/>
            <a:ext cx="4110000" cy="327501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5"/>
          <p:cNvSpPr txBox="1"/>
          <p:nvPr/>
        </p:nvSpPr>
        <p:spPr>
          <a:xfrm>
            <a:off x="4798075" y="1532750"/>
            <a:ext cx="796500" cy="1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83" name="Google Shape;183;p25"/>
          <p:cNvSpPr/>
          <p:nvPr/>
        </p:nvSpPr>
        <p:spPr>
          <a:xfrm>
            <a:off x="897750" y="2411350"/>
            <a:ext cx="3301200" cy="4107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5"/>
          <p:cNvSpPr txBox="1"/>
          <p:nvPr/>
        </p:nvSpPr>
        <p:spPr>
          <a:xfrm>
            <a:off x="717100" y="1735300"/>
            <a:ext cx="3481800" cy="624000"/>
          </a:xfrm>
          <a:prstGeom prst="rect">
            <a:avLst/>
          </a:prstGeom>
          <a:solidFill>
            <a:srgbClr val="22272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Unbalance</a:t>
            </a:r>
            <a:r>
              <a:rPr lang="en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 groups with different filtering value</a:t>
            </a:r>
            <a:endParaRPr>
              <a:solidFill>
                <a:srgbClr val="E0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" name="Google Shape;185;p25"/>
          <p:cNvSpPr/>
          <p:nvPr/>
        </p:nvSpPr>
        <p:spPr>
          <a:xfrm>
            <a:off x="5331800" y="2236175"/>
            <a:ext cx="3225000" cy="730800"/>
          </a:xfrm>
          <a:prstGeom prst="rect">
            <a:avLst/>
          </a:prstGeom>
          <a:noFill/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5"/>
          <p:cNvSpPr txBox="1"/>
          <p:nvPr/>
        </p:nvSpPr>
        <p:spPr>
          <a:xfrm>
            <a:off x="5074975" y="1472525"/>
            <a:ext cx="3481800" cy="730800"/>
          </a:xfrm>
          <a:prstGeom prst="rect">
            <a:avLst/>
          </a:prstGeom>
          <a:solidFill>
            <a:srgbClr val="22272E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3C47D"/>
                </a:solidFill>
                <a:latin typeface="Montserrat"/>
                <a:ea typeface="Montserrat"/>
                <a:cs typeface="Montserrat"/>
                <a:sym typeface="Montserrat"/>
              </a:rPr>
              <a:t>Filter based on the</a:t>
            </a:r>
            <a:r>
              <a:rPr b="1" lang="en">
                <a:solidFill>
                  <a:srgbClr val="93C47D"/>
                </a:solidFill>
                <a:latin typeface="Montserrat"/>
                <a:ea typeface="Montserrat"/>
                <a:cs typeface="Montserrat"/>
                <a:sym typeface="Montserrat"/>
              </a:rPr>
              <a:t> same value </a:t>
            </a:r>
            <a:r>
              <a:rPr lang="en">
                <a:solidFill>
                  <a:srgbClr val="93C47D"/>
                </a:solidFill>
                <a:latin typeface="Montserrat"/>
                <a:ea typeface="Montserrat"/>
                <a:cs typeface="Montserrat"/>
                <a:sym typeface="Montserrat"/>
              </a:rPr>
              <a:t>*don’t forget to use pre-period</a:t>
            </a:r>
            <a:endParaRPr>
              <a:solidFill>
                <a:srgbClr val="93C4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7" name="Google Shape;187;p25"/>
          <p:cNvPicPr preferRelativeResize="0"/>
          <p:nvPr/>
        </p:nvPicPr>
        <p:blipFill rotWithShape="1">
          <a:blip r:embed="rId5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/>
        </p:nvSpPr>
        <p:spPr>
          <a:xfrm>
            <a:off x="1119475" y="-32850"/>
            <a:ext cx="7390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Scratching the surface of the Power analysis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3" name="Google Shape;193;p26"/>
          <p:cNvPicPr preferRelativeResize="0"/>
          <p:nvPr/>
        </p:nvPicPr>
        <p:blipFill rotWithShape="1">
          <a:blip r:embed="rId3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7725" y="558475"/>
            <a:ext cx="4986901" cy="344102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6"/>
          <p:cNvSpPr/>
          <p:nvPr/>
        </p:nvSpPr>
        <p:spPr>
          <a:xfrm>
            <a:off x="2924800" y="2250500"/>
            <a:ext cx="2790300" cy="3831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6"/>
          <p:cNvSpPr/>
          <p:nvPr/>
        </p:nvSpPr>
        <p:spPr>
          <a:xfrm>
            <a:off x="2924800" y="2709900"/>
            <a:ext cx="3664500" cy="585600"/>
          </a:xfrm>
          <a:prstGeom prst="rect">
            <a:avLst/>
          </a:prstGeom>
          <a:noFill/>
          <a:ln cap="flat" cmpd="sng" w="2857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6"/>
          <p:cNvSpPr txBox="1"/>
          <p:nvPr/>
        </p:nvSpPr>
        <p:spPr>
          <a:xfrm>
            <a:off x="5622075" y="3431775"/>
            <a:ext cx="1182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Power</a:t>
            </a:r>
            <a:r>
              <a:rPr b="1" lang="en" sz="1200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: 0.23 </a:t>
            </a:r>
            <a:endParaRPr b="1" sz="1200"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8" name="Google Shape;198;p26"/>
          <p:cNvSpPr txBox="1"/>
          <p:nvPr/>
        </p:nvSpPr>
        <p:spPr>
          <a:xfrm>
            <a:off x="1888125" y="4043425"/>
            <a:ext cx="5056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FPR is “static”</a:t>
            </a: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check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-"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Power is a </a:t>
            </a: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measurement</a:t>
            </a: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for the </a:t>
            </a: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set of parameters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27"/>
          <p:cNvPicPr preferRelativeResize="0"/>
          <p:nvPr/>
        </p:nvPicPr>
        <p:blipFill rotWithShape="1">
          <a:blip r:embed="rId3">
            <a:alphaModFix/>
          </a:blip>
          <a:srcRect b="34852" l="0" r="0" t="29821"/>
          <a:stretch/>
        </p:blipFill>
        <p:spPr>
          <a:xfrm>
            <a:off x="211675" y="95606"/>
            <a:ext cx="810386" cy="281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427" y="-374675"/>
            <a:ext cx="7984368" cy="589275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7"/>
          <p:cNvSpPr txBox="1"/>
          <p:nvPr/>
        </p:nvSpPr>
        <p:spPr>
          <a:xfrm>
            <a:off x="5162175" y="777692"/>
            <a:ext cx="1640400" cy="12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06" name="Google Shape;206;p27"/>
          <p:cNvSpPr/>
          <p:nvPr/>
        </p:nvSpPr>
        <p:spPr>
          <a:xfrm>
            <a:off x="5583326" y="95613"/>
            <a:ext cx="2227500" cy="1674300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`</a:t>
            </a:r>
            <a:endParaRPr/>
          </a:p>
        </p:txBody>
      </p:sp>
      <p:sp>
        <p:nvSpPr>
          <p:cNvPr id="207" name="Google Shape;207;p27"/>
          <p:cNvSpPr txBox="1"/>
          <p:nvPr/>
        </p:nvSpPr>
        <p:spPr>
          <a:xfrm>
            <a:off x="7910655" y="377329"/>
            <a:ext cx="1019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Check FPR </a:t>
            </a:r>
            <a:endParaRPr b="1" sz="1800">
              <a:solidFill>
                <a:srgbClr val="E0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p27"/>
          <p:cNvSpPr/>
          <p:nvPr/>
        </p:nvSpPr>
        <p:spPr>
          <a:xfrm>
            <a:off x="5583326" y="1815806"/>
            <a:ext cx="2227500" cy="3218700"/>
          </a:xfrm>
          <a:prstGeom prst="rect">
            <a:avLst/>
          </a:prstGeom>
          <a:noFill/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7"/>
          <p:cNvSpPr txBox="1"/>
          <p:nvPr/>
        </p:nvSpPr>
        <p:spPr>
          <a:xfrm>
            <a:off x="7910655" y="2527181"/>
            <a:ext cx="1148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D9EEB"/>
                </a:solidFill>
                <a:latin typeface="Montserrat"/>
                <a:ea typeface="Montserrat"/>
                <a:cs typeface="Montserrat"/>
                <a:sym typeface="Montserrat"/>
              </a:rPr>
              <a:t>Play</a:t>
            </a:r>
            <a:endParaRPr b="1" sz="1800">
              <a:solidFill>
                <a:srgbClr val="6D9EE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D9EEB"/>
                </a:solidFill>
                <a:latin typeface="Montserrat"/>
                <a:ea typeface="Montserrat"/>
                <a:cs typeface="Montserrat"/>
                <a:sym typeface="Montserrat"/>
              </a:rPr>
              <a:t>With</a:t>
            </a:r>
            <a:endParaRPr b="1" sz="1800">
              <a:solidFill>
                <a:srgbClr val="6D9EEB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D9EEB"/>
                </a:solidFill>
                <a:latin typeface="Montserrat"/>
                <a:ea typeface="Montserrat"/>
                <a:cs typeface="Montserrat"/>
                <a:sym typeface="Montserrat"/>
              </a:rPr>
              <a:t>Params</a:t>
            </a:r>
            <a:endParaRPr b="1" sz="1800">
              <a:solidFill>
                <a:srgbClr val="6D9EEB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" name="Google Shape;210;p27"/>
          <p:cNvSpPr/>
          <p:nvPr/>
        </p:nvSpPr>
        <p:spPr>
          <a:xfrm>
            <a:off x="483335" y="95613"/>
            <a:ext cx="5000400" cy="4940400"/>
          </a:xfrm>
          <a:prstGeom prst="rect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7"/>
          <p:cNvSpPr txBox="1"/>
          <p:nvPr/>
        </p:nvSpPr>
        <p:spPr>
          <a:xfrm>
            <a:off x="542192" y="661879"/>
            <a:ext cx="1525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Measure </a:t>
            </a:r>
            <a:endParaRPr b="1" sz="1800"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and compare</a:t>
            </a:r>
            <a:endParaRPr b="1" sz="1800"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Power</a:t>
            </a:r>
            <a:endParaRPr b="1" sz="1800"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2" name="Google Shape;212;p27"/>
          <p:cNvSpPr txBox="1"/>
          <p:nvPr/>
        </p:nvSpPr>
        <p:spPr>
          <a:xfrm>
            <a:off x="8038472" y="3941861"/>
            <a:ext cx="892500" cy="11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200" u="sng">
                <a:solidFill>
                  <a:schemeClr val="hlink"/>
                </a:solidFill>
                <a:hlinkClick r:id="rId5"/>
              </a:rPr>
              <a:t>⇲</a:t>
            </a:r>
            <a:endParaRPr sz="62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8"/>
          <p:cNvSpPr txBox="1"/>
          <p:nvPr/>
        </p:nvSpPr>
        <p:spPr>
          <a:xfrm>
            <a:off x="3398650" y="128825"/>
            <a:ext cx="2529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Final </a:t>
            </a: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thoughts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p28"/>
          <p:cNvSpPr txBox="1"/>
          <p:nvPr/>
        </p:nvSpPr>
        <p:spPr>
          <a:xfrm>
            <a:off x="41100" y="1445150"/>
            <a:ext cx="8928300" cy="27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rabicPeriod"/>
            </a:pP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Monte-Carlo simulation is an ultimate validation tool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. You can be very creative and test many parts of your framework.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rabicPeriod"/>
            </a:pP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Monte-Carlo gives a perfect sandbox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to feel the frequentist theory and how statistics works.</a:t>
            </a: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rabicPeriod"/>
            </a:pP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You are not sure about the math?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Simulate it and reverse engineer the problem</a:t>
            </a: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rabicPeriod"/>
            </a:pP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Do not hesitate to experiment with new methods and challenge solutions! </a:t>
            </a: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lphaLcPeriod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When does the CLT kick-offs for your distribution?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lphaLcPeriod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What if we somehow create a correlation between test and control to try 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paired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statistical criteria?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lphaLcPeriod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Does 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equential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testing performs better if I peek only a 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handful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of times and use 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Bonferroni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correction?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9" name="Google Shape;219;p28"/>
          <p:cNvPicPr preferRelativeResize="0"/>
          <p:nvPr/>
        </p:nvPicPr>
        <p:blipFill rotWithShape="1">
          <a:blip r:embed="rId3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 txBox="1"/>
          <p:nvPr/>
        </p:nvSpPr>
        <p:spPr>
          <a:xfrm>
            <a:off x="266375" y="3607175"/>
            <a:ext cx="31656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Github</a:t>
            </a: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with code and more examples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5" name="Google Shape;22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7425" y="191150"/>
            <a:ext cx="3331550" cy="333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21175" y="191138"/>
            <a:ext cx="3331550" cy="333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9"/>
          <p:cNvSpPr txBox="1"/>
          <p:nvPr/>
        </p:nvSpPr>
        <p:spPr>
          <a:xfrm>
            <a:off x="5621175" y="3607150"/>
            <a:ext cx="3165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6"/>
              </a:rPr>
              <a:t>LinkedIn 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Networking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1325500" y="0"/>
            <a:ext cx="717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Frequentist view on probability and AB testing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0" y="1001450"/>
            <a:ext cx="38328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Probability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as the limit of the </a:t>
            </a: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expected frequency</a:t>
            </a:r>
            <a:b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P-value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is the </a:t>
            </a: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probability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of observing this or more </a:t>
            </a: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extreme results if H0 is true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AutoNum type="arabicPeriod"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CI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means if we could </a:t>
            </a: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repeat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the experiment many times, </a:t>
            </a: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1-a% of constructed intervals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should capture the </a:t>
            </a: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true parameter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9" name="Google Shape;69;p15"/>
          <p:cNvGrpSpPr/>
          <p:nvPr/>
        </p:nvGrpSpPr>
        <p:grpSpPr>
          <a:xfrm>
            <a:off x="3932700" y="1001450"/>
            <a:ext cx="5211300" cy="3887388"/>
            <a:chOff x="3932700" y="1001450"/>
            <a:chExt cx="5211300" cy="3887388"/>
          </a:xfrm>
        </p:grpSpPr>
        <p:pic>
          <p:nvPicPr>
            <p:cNvPr id="70" name="Google Shape;70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932700" y="1591062"/>
              <a:ext cx="5211300" cy="32977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" name="Google Shape;71;p15"/>
            <p:cNvSpPr txBox="1"/>
            <p:nvPr/>
          </p:nvSpPr>
          <p:spPr>
            <a:xfrm>
              <a:off x="5612450" y="1001450"/>
              <a:ext cx="21261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Tossing a fair coin</a:t>
              </a:r>
              <a:endParaRPr b="1" sz="16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72" name="Google Shape;72;p15"/>
          <p:cNvPicPr preferRelativeResize="0"/>
          <p:nvPr/>
        </p:nvPicPr>
        <p:blipFill rotWithShape="1">
          <a:blip r:embed="rId4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205500" y="1078650"/>
            <a:ext cx="35301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Monte Carlo methods vary, but tend to follow a particular pattern: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rabi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Define a domain of possible inputs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rabi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Generate inputs randomly from a probability distribution over the domain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AutoNum type="arabicPeriod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Perform </a:t>
            </a: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computation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and aggregate the results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1325500" y="0"/>
            <a:ext cx="7171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Monte Carlo intuition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2600" y="434325"/>
            <a:ext cx="5230700" cy="4061587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0" y="4287525"/>
            <a:ext cx="9093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"/>
              <a:buChar char="-"/>
            </a:pPr>
            <a:r>
              <a:rPr b="1" lang="en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AB analysis based on repeatability, frequency, H0 model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"/>
              <a:buChar char="-"/>
            </a:pPr>
            <a:r>
              <a:rPr b="1" lang="en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MC performs repeated simulation and analyse the results</a:t>
            </a:r>
            <a:endParaRPr b="1" sz="15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4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/>
        </p:nvSpPr>
        <p:spPr>
          <a:xfrm>
            <a:off x="1713800" y="1747925"/>
            <a:ext cx="26106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A/B analysis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based on: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Repeatability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Frequency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H0 model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-42350" y="211825"/>
            <a:ext cx="9093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AB framework development + Monte Carlo = ❤️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5399725" y="1747925"/>
            <a:ext cx="28734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Monte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 Carlo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performs: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Repeated simulation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Aggregated Conclusions</a:t>
            </a:r>
            <a:br>
              <a:rPr lang="en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/>
        </p:nvSpPr>
        <p:spPr>
          <a:xfrm>
            <a:off x="1130100" y="48975"/>
            <a:ext cx="8372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Let’s learn how to use MC on one particular instance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" y="795075"/>
            <a:ext cx="6731325" cy="434842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/>
        </p:nvSpPr>
        <p:spPr>
          <a:xfrm>
            <a:off x="6832575" y="2048763"/>
            <a:ext cx="22089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* </a:t>
            </a: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Not all studies require accurate modeling</a:t>
            </a:r>
            <a:b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** You can model based on historical data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*** In reality we may want to have a bunch of models for different scenarios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 rotWithShape="1">
          <a:blip r:embed="rId4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/>
        </p:nvSpPr>
        <p:spPr>
          <a:xfrm>
            <a:off x="1397825" y="41025"/>
            <a:ext cx="7151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What does A/B framework validation include?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375675" y="1478850"/>
            <a:ext cx="3406500" cy="21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 may want to check a lot of things:</a:t>
            </a: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b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Montserrat"/>
              <a:buChar char="-"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Sampling method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Montserrat"/>
              <a:buChar char="-"/>
            </a:pP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Sample </a:t>
            </a: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transformations methods</a:t>
            </a:r>
            <a:b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Montserrat"/>
              <a:buChar char="-"/>
            </a:pP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Statistical Criteria False Positive Rate</a:t>
            </a:r>
            <a:b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Montserrat"/>
              <a:buChar char="-"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Statistical Criteria Power</a:t>
            </a:r>
            <a:b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Montserrat"/>
              <a:buChar char="-"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MHT corrections and other hacks </a:t>
            </a:r>
            <a:b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Montserrat"/>
              <a:buChar char="-"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… almost any technique you want to use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5815625" y="1843075"/>
            <a:ext cx="2821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Our framework gives: 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Montserrat"/>
              <a:buChar char="-"/>
            </a:pP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correct, 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Montserrat"/>
              <a:buChar char="-"/>
            </a:pP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representative 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Montserrat"/>
              <a:buChar char="-"/>
            </a:pP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and </a:t>
            </a: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sensitive</a:t>
            </a: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estimations of the treatment effect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4332850" y="2141000"/>
            <a:ext cx="48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→ 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6" name="Google Shape;106;p19"/>
          <p:cNvPicPr preferRelativeResize="0"/>
          <p:nvPr/>
        </p:nvPicPr>
        <p:blipFill rotWithShape="1">
          <a:blip r:embed="rId3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/>
          <p:nvPr/>
        </p:nvSpPr>
        <p:spPr>
          <a:xfrm>
            <a:off x="2679025" y="4623088"/>
            <a:ext cx="3550500" cy="461700"/>
          </a:xfrm>
          <a:prstGeom prst="rect">
            <a:avLst/>
          </a:prstGeom>
          <a:solidFill>
            <a:schemeClr val="lt1"/>
          </a:solidFill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714425" y="633100"/>
            <a:ext cx="8168700" cy="3728400"/>
          </a:xfrm>
          <a:prstGeom prst="rect">
            <a:avLst/>
          </a:prstGeom>
          <a:noFill/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D85C6"/>
              </a:solidFill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1435475" y="-76275"/>
            <a:ext cx="6649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Statistical Criteria Applicability and FPR (1)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225" y="1784763"/>
            <a:ext cx="2544922" cy="1643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" name="Google Shape;115;p20"/>
          <p:cNvCxnSpPr>
            <a:stCxn id="114" idx="3"/>
            <a:endCxn id="116" idx="1"/>
          </p:cNvCxnSpPr>
          <p:nvPr/>
        </p:nvCxnSpPr>
        <p:spPr>
          <a:xfrm flipH="1" rot="10800000">
            <a:off x="3281147" y="1526162"/>
            <a:ext cx="743700" cy="108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16" name="Google Shape;11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4750" y="783962"/>
            <a:ext cx="2273976" cy="148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24750" y="2606763"/>
            <a:ext cx="2273976" cy="148451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20"/>
          <p:cNvCxnSpPr>
            <a:stCxn id="114" idx="3"/>
            <a:endCxn id="117" idx="1"/>
          </p:cNvCxnSpPr>
          <p:nvPr/>
        </p:nvCxnSpPr>
        <p:spPr>
          <a:xfrm>
            <a:off x="3281147" y="2606762"/>
            <a:ext cx="743700" cy="742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9" name="Google Shape;119;p20"/>
          <p:cNvSpPr/>
          <p:nvPr/>
        </p:nvSpPr>
        <p:spPr>
          <a:xfrm rot="5400000">
            <a:off x="4608800" y="222825"/>
            <a:ext cx="152400" cy="8498100"/>
          </a:xfrm>
          <a:prstGeom prst="rightBrace">
            <a:avLst>
              <a:gd fmla="val 50000" name="adj1"/>
              <a:gd fmla="val 50875" name="adj2"/>
            </a:avLst>
          </a:prstGeom>
          <a:noFill/>
          <a:ln cap="flat" cmpd="sng" w="19050">
            <a:solidFill>
              <a:srgbClr val="EA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04860" y="4708708"/>
            <a:ext cx="3298837" cy="29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 txBox="1"/>
          <p:nvPr/>
        </p:nvSpPr>
        <p:spPr>
          <a:xfrm>
            <a:off x="714425" y="633100"/>
            <a:ext cx="2643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D85C6"/>
                </a:solidFill>
                <a:latin typeface="Montserrat"/>
                <a:ea typeface="Montserrat"/>
                <a:cs typeface="Montserrat"/>
                <a:sym typeface="Montserrat"/>
              </a:rPr>
              <a:t>Repeat it in MC 🔁</a:t>
            </a:r>
            <a:endParaRPr b="1" sz="1800">
              <a:solidFill>
                <a:srgbClr val="3D85C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1273525" y="4582238"/>
            <a:ext cx="1296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Aggregate</a:t>
            </a:r>
            <a:endParaRPr b="1" sz="1500">
              <a:solidFill>
                <a:srgbClr val="E0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6010625" y="2190450"/>
            <a:ext cx="56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</a:rPr>
              <a:t>vs</a:t>
            </a:r>
            <a:endParaRPr b="1" sz="1800">
              <a:solidFill>
                <a:schemeClr val="dk2"/>
              </a:solidFill>
            </a:endParaRPr>
          </a:p>
        </p:txBody>
      </p:sp>
      <p:cxnSp>
        <p:nvCxnSpPr>
          <p:cNvPr id="124" name="Google Shape;124;p20"/>
          <p:cNvCxnSpPr>
            <a:stCxn id="116" idx="3"/>
          </p:cNvCxnSpPr>
          <p:nvPr/>
        </p:nvCxnSpPr>
        <p:spPr>
          <a:xfrm>
            <a:off x="6298726" y="1526225"/>
            <a:ext cx="779700" cy="5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5" name="Google Shape;125;p20"/>
          <p:cNvCxnSpPr>
            <a:stCxn id="117" idx="3"/>
          </p:cNvCxnSpPr>
          <p:nvPr/>
        </p:nvCxnSpPr>
        <p:spPr>
          <a:xfrm flipH="1" rot="10800000">
            <a:off x="6298726" y="2530921"/>
            <a:ext cx="813600" cy="81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" name="Google Shape;126;p20"/>
          <p:cNvSpPr txBox="1"/>
          <p:nvPr/>
        </p:nvSpPr>
        <p:spPr>
          <a:xfrm>
            <a:off x="7120725" y="1872075"/>
            <a:ext cx="1684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Your criteria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P-value, CI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6298725" y="4582250"/>
            <a:ext cx="121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1C232"/>
                </a:solidFill>
              </a:rPr>
              <a:t>~ Alpha</a:t>
            </a:r>
            <a:endParaRPr b="1" sz="1800">
              <a:solidFill>
                <a:srgbClr val="F1C232"/>
              </a:solidFill>
            </a:endParaRPr>
          </a:p>
        </p:txBody>
      </p:sp>
      <p:pic>
        <p:nvPicPr>
          <p:cNvPr id="128" name="Google Shape;128;p20"/>
          <p:cNvPicPr preferRelativeResize="0"/>
          <p:nvPr/>
        </p:nvPicPr>
        <p:blipFill rotWithShape="1">
          <a:blip r:embed="rId7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/>
        </p:nvSpPr>
        <p:spPr>
          <a:xfrm>
            <a:off x="2295300" y="-43625"/>
            <a:ext cx="5282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T-test applicability check, example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4" name="Google Shape;1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1675" y="335525"/>
            <a:ext cx="4621102" cy="45729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/>
          <p:nvPr/>
        </p:nvSpPr>
        <p:spPr>
          <a:xfrm>
            <a:off x="0" y="4743300"/>
            <a:ext cx="455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Output: False positive rate: 0.049 [0.046, 0.052]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6" name="Google Shape;13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8350" y="529912"/>
            <a:ext cx="4701076" cy="258698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 txBox="1"/>
          <p:nvPr/>
        </p:nvSpPr>
        <p:spPr>
          <a:xfrm>
            <a:off x="4543675" y="3213275"/>
            <a:ext cx="45504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-"/>
            </a:pPr>
            <a:r>
              <a:rPr lang="en" sz="1200">
                <a:solidFill>
                  <a:srgbClr val="E06666"/>
                </a:solidFill>
                <a:latin typeface="Montserrat"/>
                <a:ea typeface="Montserrat"/>
                <a:cs typeface="Montserrat"/>
                <a:sym typeface="Montserrat"/>
              </a:rPr>
              <a:t>In 95%</a:t>
            </a: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of the cases our criteria will have the CI which includes True Difference</a:t>
            </a:r>
            <a:b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-"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T-test </a:t>
            </a:r>
            <a:r>
              <a:rPr lang="en" sz="1200">
                <a:solidFill>
                  <a:srgbClr val="3C78D8"/>
                </a:solidFill>
                <a:latin typeface="Montserrat"/>
                <a:ea typeface="Montserrat"/>
                <a:cs typeface="Montserrat"/>
                <a:sym typeface="Montserrat"/>
              </a:rPr>
              <a:t>works perfectly</a:t>
            </a: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with Log-normally distributed data if sample size = 1000</a:t>
            </a:r>
            <a:b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-"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 can experiment on sample size to test Central Limit Theorem boundaries.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38" name="Google Shape;138;p21"/>
          <p:cNvGrpSpPr/>
          <p:nvPr/>
        </p:nvGrpSpPr>
        <p:grpSpPr>
          <a:xfrm>
            <a:off x="5217400" y="2101800"/>
            <a:ext cx="1656300" cy="433050"/>
            <a:chOff x="5217400" y="2090600"/>
            <a:chExt cx="1656300" cy="433050"/>
          </a:xfrm>
        </p:grpSpPr>
        <p:cxnSp>
          <p:nvCxnSpPr>
            <p:cNvPr id="139" name="Google Shape;139;p21"/>
            <p:cNvCxnSpPr/>
            <p:nvPr/>
          </p:nvCxnSpPr>
          <p:spPr>
            <a:xfrm>
              <a:off x="5217400" y="2490800"/>
              <a:ext cx="1656300" cy="114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140" name="Google Shape;140;p21"/>
            <p:cNvSpPr/>
            <p:nvPr/>
          </p:nvSpPr>
          <p:spPr>
            <a:xfrm>
              <a:off x="5996350" y="2469350"/>
              <a:ext cx="59100" cy="54300"/>
            </a:xfrm>
            <a:prstGeom prst="ellipse">
              <a:avLst/>
            </a:prstGeom>
            <a:solidFill>
              <a:srgbClr val="EA9999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1"/>
            <p:cNvSpPr txBox="1"/>
            <p:nvPr/>
          </p:nvSpPr>
          <p:spPr>
            <a:xfrm>
              <a:off x="5217400" y="2090600"/>
              <a:ext cx="1309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70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Some random realization  CI</a:t>
              </a:r>
              <a:endParaRPr b="1" sz="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142" name="Google Shape;142;p21"/>
          <p:cNvPicPr preferRelativeResize="0"/>
          <p:nvPr/>
        </p:nvPicPr>
        <p:blipFill rotWithShape="1">
          <a:blip r:embed="rId5">
            <a:alphaModFix/>
          </a:blip>
          <a:srcRect b="34852" l="0" r="0" t="29821"/>
          <a:stretch/>
        </p:blipFill>
        <p:spPr>
          <a:xfrm>
            <a:off x="162707" y="71318"/>
            <a:ext cx="830250" cy="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/>
        </p:nvSpPr>
        <p:spPr>
          <a:xfrm>
            <a:off x="1772850" y="210925"/>
            <a:ext cx="5598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Testing criteria applicability pro tips:</a:t>
            </a:r>
            <a:endParaRPr b="1" sz="2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49300" y="936075"/>
            <a:ext cx="3771600" cy="4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rabicPeriod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Measuring </a:t>
            </a: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FPR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Power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is better than validating criteria assumptions separately. 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rabicPeriod"/>
            </a:pP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Calculate CI for FPR and Power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based on the number of MC iterations</a:t>
            </a: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rabicPeriod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Simulate </a:t>
            </a: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AA tests with known effect size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and check if the test can estimate the true difference.</a:t>
            </a: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rabicPeriod"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Try different distributions, sample sizes, and effect sizes. Model your real data, but </a:t>
            </a: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also try to break it with corner cases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.</a:t>
            </a: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" sz="1100">
                <a:latin typeface="Montserrat"/>
                <a:ea typeface="Montserrat"/>
                <a:cs typeface="Montserrat"/>
                <a:sym typeface="Montserrat"/>
              </a:rPr>
            </a:br>
            <a:endParaRPr sz="1100"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AutoNum type="arabicPeriod"/>
            </a:pPr>
            <a:r>
              <a:rPr b="1" lang="en" sz="1100">
                <a:latin typeface="Montserrat"/>
                <a:ea typeface="Montserrat"/>
                <a:cs typeface="Montserrat"/>
                <a:sym typeface="Montserrat"/>
              </a:rPr>
              <a:t>Rule of thumb: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FPR &gt; alpha means underestimation of 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statistics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 variance, issues with core assumptions. FPR &lt; alpha means underpowered test, the CI is too wide, the test is too conservative.</a:t>
            </a:r>
            <a:endParaRPr sz="1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0125" y="1562250"/>
            <a:ext cx="4955023" cy="2726726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/>
          <p:nvPr/>
        </p:nvSpPr>
        <p:spPr>
          <a:xfrm>
            <a:off x="4302438" y="4288975"/>
            <a:ext cx="455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Output: False positive rate: 0.049 [0.046, 0.052]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1" name="Google Shape;151;p22"/>
          <p:cNvPicPr preferRelativeResize="0"/>
          <p:nvPr/>
        </p:nvPicPr>
        <p:blipFill rotWithShape="1">
          <a:blip r:embed="rId4">
            <a:alphaModFix/>
          </a:blip>
          <a:srcRect b="34852" l="0" r="0" t="29821"/>
          <a:stretch/>
        </p:blipFill>
        <p:spPr>
          <a:xfrm>
            <a:off x="211682" y="114943"/>
            <a:ext cx="830250" cy="29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